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6" r:id="rId2"/>
    <p:sldId id="362" r:id="rId3"/>
    <p:sldId id="331" r:id="rId4"/>
    <p:sldId id="382" r:id="rId5"/>
    <p:sldId id="366" r:id="rId6"/>
    <p:sldId id="367" r:id="rId7"/>
    <p:sldId id="368" r:id="rId8"/>
    <p:sldId id="371" r:id="rId9"/>
    <p:sldId id="379" r:id="rId10"/>
    <p:sldId id="354" r:id="rId11"/>
    <p:sldId id="296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3FE9"/>
    <a:srgbClr val="BB51BB"/>
    <a:srgbClr val="B687DD"/>
    <a:srgbClr val="EDF7FD"/>
    <a:srgbClr val="DC303C"/>
    <a:srgbClr val="F19437"/>
    <a:srgbClr val="64B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317" autoAdjust="0"/>
  </p:normalViewPr>
  <p:slideViewPr>
    <p:cSldViewPr>
      <p:cViewPr>
        <p:scale>
          <a:sx n="89" d="100"/>
          <a:sy n="89" d="100"/>
        </p:scale>
        <p:origin x="-12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505149004997767E-2"/>
          <c:y val="9.1394710004276736E-2"/>
          <c:w val="0.96680514094983871"/>
          <c:h val="0.73271601638319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5265716886583596E-3"/>
                  <c:y val="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17088</c:v>
                </c:pt>
                <c:pt idx="1">
                  <c:v>15942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3.0177144591055733E-3"/>
                  <c:y val="1.566766457216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17310</c:v>
                </c:pt>
                <c:pt idx="1">
                  <c:v>16482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6167040"/>
        <c:axId val="356181120"/>
      </c:barChart>
      <c:catAx>
        <c:axId val="3561670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356181120"/>
        <c:crosses val="autoZero"/>
        <c:auto val="1"/>
        <c:lblAlgn val="ctr"/>
        <c:lblOffset val="100"/>
        <c:noMultiLvlLbl val="0"/>
      </c:catAx>
      <c:valAx>
        <c:axId val="35618112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3561670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565835520559953E-3"/>
          <c:y val="0"/>
          <c:w val="0.65363090551181102"/>
          <c:h val="0.9219392289745583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Прочие безвозмездные поступления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Лист1!$B$5:$C$5</c:f>
              <c:numCache>
                <c:formatCode>#,##0</c:formatCode>
                <c:ptCount val="2"/>
                <c:pt idx="0">
                  <c:v>166.77</c:v>
                </c:pt>
                <c:pt idx="1">
                  <c:v>186.81</c:v>
                </c:pt>
              </c:numCache>
            </c:numRef>
          </c:val>
        </c:ser>
        <c:ser>
          <c:idx val="3"/>
          <c:order val="1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Лист1!$B$4:$C$4</c:f>
              <c:numCache>
                <c:formatCode>#,##0</c:formatCode>
                <c:ptCount val="2"/>
                <c:pt idx="0">
                  <c:v>3509.89</c:v>
                </c:pt>
                <c:pt idx="1">
                  <c:v>3084.57</c:v>
                </c:pt>
              </c:numCache>
            </c:numRef>
          </c:val>
        </c:ser>
        <c:ser>
          <c:idx val="1"/>
          <c:order val="2"/>
          <c:tx>
            <c:strRef>
              <c:f>Лист1!$A$3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09E-3"/>
                  <c:y val="3.5152840160617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4.7274376921082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835E-3"/>
                  <c:y val="-1.093834836796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8.75067869437117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09E-3"/>
                  <c:y val="-1.312601804155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Лист1!$B$3:$C$3</c:f>
              <c:numCache>
                <c:formatCode>#,##0</c:formatCode>
                <c:ptCount val="2"/>
                <c:pt idx="0">
                  <c:v>9715.2999999999993</c:v>
                </c:pt>
                <c:pt idx="1">
                  <c:v>8882.7000000000007</c:v>
                </c:pt>
              </c:numCache>
            </c:numRef>
          </c:val>
        </c:ser>
        <c:ser>
          <c:idx val="2"/>
          <c:order val="3"/>
          <c:tx>
            <c:strRef>
              <c:f>Лист1!$A$2</c:f>
              <c:strCache>
                <c:ptCount val="1"/>
                <c:pt idx="0">
                  <c:v>Налоговые и неналоговые доходы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Лист1!$B$1:$C$1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Лист1!$B$2:$C$2</c:f>
              <c:numCache>
                <c:formatCode>#,##0</c:formatCode>
                <c:ptCount val="2"/>
                <c:pt idx="0">
                  <c:v>3695.73</c:v>
                </c:pt>
                <c:pt idx="1">
                  <c:v>3788.06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356505472"/>
        <c:axId val="356507008"/>
      </c:barChart>
      <c:catAx>
        <c:axId val="3565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356507008"/>
        <c:crosses val="autoZero"/>
        <c:auto val="1"/>
        <c:lblAlgn val="ctr"/>
        <c:lblOffset val="100"/>
        <c:tickLblSkip val="1"/>
        <c:noMultiLvlLbl val="0"/>
      </c:catAx>
      <c:valAx>
        <c:axId val="35650700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one"/>
        <c:crossAx val="356505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083333333333328"/>
          <c:y val="0.20398979361770261"/>
          <c:w val="0.30138888888888887"/>
          <c:h val="0.5751182875105380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08156962433862E-2"/>
          <c:y val="0.46090712143095214"/>
          <c:w val="0.64986071288361669"/>
          <c:h val="0.4151193848831611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Доходы всего</c:v>
                </c:pt>
              </c:strCache>
            </c:strRef>
          </c:tx>
          <c:spPr>
            <a:ln w="34925">
              <a:solidFill>
                <a:srgbClr val="142DAC"/>
              </a:solidFill>
            </a:ln>
          </c:spPr>
          <c:marker>
            <c:symbol val="square"/>
            <c:size val="7"/>
            <c:spPr>
              <a:solidFill>
                <a:srgbClr val="142DAC"/>
              </a:solidFill>
              <a:ln>
                <a:solidFill>
                  <a:srgbClr val="142DAC"/>
                </a:solidFill>
                <a:tailEnd type="stealth"/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4.3381417680004052E-2"/>
                  <c:y val="-0.134478692182350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2344296318259415E-2"/>
                  <c:y val="-2.914411128912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664812401479478E-2"/>
                  <c:y val="-3.3411479683804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00" b="1">
                    <a:solidFill>
                      <a:srgbClr val="002060"/>
                    </a:solidFill>
                    <a:latin typeface="Trebuchet MS" panose="020B0603020202020204" pitchFamily="34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Лист1!$B$2:$B$3</c:f>
              <c:numCache>
                <c:formatCode>General</c:formatCode>
                <c:ptCount val="2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17087.689999999999</c:v>
                </c:pt>
                <c:pt idx="1">
                  <c:v>15942.14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267904"/>
        <c:axId val="357974784"/>
      </c:lineChart>
      <c:catAx>
        <c:axId val="3582679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57974784"/>
        <c:crosses val="autoZero"/>
        <c:auto val="1"/>
        <c:lblAlgn val="ctr"/>
        <c:lblOffset val="100"/>
        <c:noMultiLvlLbl val="0"/>
      </c:catAx>
      <c:valAx>
        <c:axId val="357974784"/>
        <c:scaling>
          <c:orientation val="minMax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358267904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8885210170423994"/>
          <c:y val="0.37534718364626152"/>
          <c:w val="0.25242177541793942"/>
          <c:h val="0.15008188141427625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67565433110705"/>
          <c:y val="9.0050010448060533E-2"/>
          <c:w val="0.56544138448174874"/>
          <c:h val="0.8745729618218052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plosion val="4"/>
          </c:dPt>
          <c:dPt>
            <c:idx val="1"/>
            <c:bubble3D val="0"/>
            <c:explosion val="6"/>
          </c:dPt>
          <c:dPt>
            <c:idx val="2"/>
            <c:bubble3D val="0"/>
            <c:explosion val="7"/>
          </c:dPt>
          <c:dPt>
            <c:idx val="3"/>
            <c:bubble3D val="0"/>
            <c:explosion val="7"/>
          </c:dPt>
          <c:dPt>
            <c:idx val="4"/>
            <c:bubble3D val="0"/>
            <c:explosion val="7"/>
          </c:dPt>
          <c:dPt>
            <c:idx val="5"/>
            <c:bubble3D val="0"/>
            <c:explosion val="7"/>
          </c:dPt>
          <c:dPt>
            <c:idx val="6"/>
            <c:bubble3D val="0"/>
            <c:explosion val="7"/>
          </c:dPt>
          <c:dPt>
            <c:idx val="7"/>
            <c:bubble3D val="0"/>
            <c:explosion val="7"/>
          </c:dPt>
          <c:dPt>
            <c:idx val="8"/>
            <c:bubble3D val="0"/>
            <c:explosion val="6"/>
          </c:dPt>
          <c:dPt>
            <c:idx val="9"/>
            <c:bubble3D val="0"/>
            <c:explosion val="6"/>
          </c:dPt>
          <c:dLbls>
            <c:dLbl>
              <c:idx val="0"/>
              <c:layout>
                <c:manualLayout>
                  <c:x val="6.680259084834099E-2"/>
                  <c:y val="4.3054423877113979E-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1"/>
              <c:layout>
                <c:manualLayout>
                  <c:x val="-2.4658973036099964E-2"/>
                  <c:y val="-8.417472943730532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национальная </a:t>
                    </a:r>
                    <a:r>
                      <a:rPr lang="ru-RU" sz="1600" dirty="0"/>
                      <a:t>экономика </a:t>
                    </a:r>
                    <a:endParaRPr lang="ru-RU" sz="1600" dirty="0" smtClean="0"/>
                  </a:p>
                  <a:p>
                    <a:r>
                      <a:rPr lang="ru-RU" sz="1600" dirty="0" smtClean="0"/>
                      <a:t>15,5</a:t>
                    </a:r>
                    <a:r>
                      <a:rPr lang="ru-RU" sz="1600" dirty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2"/>
              <c:layout>
                <c:manualLayout>
                  <c:x val="8.6364633750482828E-3"/>
                  <c:y val="-5.3432363182998127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ЖКХ </a:t>
                    </a:r>
                  </a:p>
                  <a:p>
                    <a:r>
                      <a:rPr lang="ru-RU" sz="1600" dirty="0" smtClean="0"/>
                      <a:t>40,8</a:t>
                    </a:r>
                    <a:r>
                      <a:rPr lang="ru-RU" sz="16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3"/>
              <c:layout>
                <c:manualLayout>
                  <c:x val="-5.9901693925551419E-2"/>
                  <c:y val="9.8671588708241068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культура </a:t>
                    </a:r>
                    <a:endParaRPr lang="ru-RU" sz="1600" dirty="0" smtClean="0"/>
                  </a:p>
                  <a:p>
                    <a:r>
                      <a:rPr lang="ru-RU" sz="1600" dirty="0" smtClean="0"/>
                      <a:t>27,4</a:t>
                    </a:r>
                    <a:r>
                      <a:rPr lang="ru-RU" sz="1600" dirty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dLbl>
              <c:idx val="4"/>
              <c:layout>
                <c:manualLayout>
                  <c:x val="-9.5406852228978253E-2"/>
                  <c:y val="-3.7760272406882536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</c:dLbl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ЖКХ</c:v>
                </c:pt>
                <c:pt idx="3">
                  <c:v>культура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0.16400000000000001</c:v>
                </c:pt>
                <c:pt idx="1">
                  <c:v>0.13100000000000001</c:v>
                </c:pt>
                <c:pt idx="2">
                  <c:v>0.432</c:v>
                </c:pt>
                <c:pt idx="3">
                  <c:v>0.26100000000000001</c:v>
                </c:pt>
                <c:pt idx="4">
                  <c:v>1.2E-2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0.27329</cdr:x>
      <cdr:y>0.5626</cdr:y>
    </cdr:from>
    <cdr:to>
      <cdr:x>0.72877</cdr:x>
      <cdr:y>0.77791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2300273" y="2736216"/>
          <a:ext cx="3833764" cy="104718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0.34173</cdr:x>
      <cdr:y>0.35862</cdr:y>
    </cdr:from>
    <cdr:to>
      <cdr:x>0.84648</cdr:x>
      <cdr:y>0.63336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>
          <a:off x="2876335" y="1744161"/>
          <a:ext cx="4248472" cy="133621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B0F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0.47532</cdr:x>
      <cdr:y>0.68908</cdr:y>
    </cdr:from>
    <cdr:to>
      <cdr:x>0.57592</cdr:x>
      <cdr:y>0.77135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000785" y="3351352"/>
          <a:ext cx="846707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-6,7%</a:t>
          </a:r>
          <a:endParaRPr lang="ru-RU" sz="2000" b="1" dirty="0">
            <a:solidFill>
              <a:schemeClr val="accent3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0.3178</cdr:x>
      <cdr:y>0.33333</cdr:y>
    </cdr:from>
    <cdr:to>
      <cdr:x>0.43223</cdr:x>
      <cdr:y>0.58333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53114" y="576064"/>
          <a:ext cx="991312" cy="432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rebuchet MS" panose="020B0603020202020204" pitchFamily="34" charset="0"/>
            </a:rPr>
            <a:t>- 6,7 %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  <a:latin typeface="Trebuchet MS" panose="020B0603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3" y="8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7A9B-783E-41BC-8B6C-5C8EC65C8DBB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5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9846-528B-4E20-9CB1-DEFD26683D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/>
              <a:pPr>
                <a:defRPr/>
              </a:pPr>
              <a:t>28.04.2023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03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feu@permsky.permkrai.r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  <a:p>
            <a:pPr algn="ctr"/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b="1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Пальниковского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</a:t>
            </a:r>
            <a:b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40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pic>
        <p:nvPicPr>
          <p:cNvPr id="4" name="Рисунок 3" descr="C:\Documents and Settings\b_alex\Рабочий стол\gerb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27" y="10771"/>
            <a:ext cx="720080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66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3568" y="908720"/>
            <a:ext cx="7581900" cy="3124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altLang="ru-RU" sz="2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Контактная информация</a:t>
            </a: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Финансово-экономическое управление администрации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Пермского муниципального округа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Почтовый адрес: 614065, г. Пермь,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ул. Верхне-</a:t>
            </a:r>
            <a:r>
              <a:rPr lang="ru-RU" altLang="ru-RU" sz="1800" b="1" dirty="0" err="1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Муллинская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, 71,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часы работы: с 8-00 до 12-00 с 13-00 до 17-00,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296 26 51, </a:t>
            </a:r>
            <a:b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адрес электронной почты: </a:t>
            </a:r>
            <a:r>
              <a:rPr lang="en-US" altLang="ru-RU" sz="1800" b="1" dirty="0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feu@permsky.permkrai.ru</a:t>
            </a:r>
            <a:endParaRPr lang="ru-RU" altLang="ru-RU" sz="1800" b="1" dirty="0">
              <a:solidFill>
                <a:srgbClr val="5C92B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altLang="ru-RU" sz="1800" b="1">
                <a:solidFill>
                  <a:srgbClr val="5C92B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официальный сайт http://feu.permraion.ru</a:t>
            </a:r>
            <a:endParaRPr lang="ru-RU" altLang="ru-RU" sz="1800" b="1" dirty="0">
              <a:solidFill>
                <a:srgbClr val="5C92B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 descr="https://supportit.ru/img/contact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65104"/>
            <a:ext cx="3600400" cy="166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187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55650" y="2492375"/>
            <a:ext cx="7581900" cy="3124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sz="4400" b="1" smtClean="0"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 b="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244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81573330"/>
              </p:ext>
            </p:extLst>
          </p:nvPr>
        </p:nvGraphicFramePr>
        <p:xfrm>
          <a:off x="438886" y="2133600"/>
          <a:ext cx="8381587" cy="29950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720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73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73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0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0933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15 762,12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15 942,14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-180,02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101,1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17 971,21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16 482,32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1 488,89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91,7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3501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(-), профицит (+)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- 2 209,09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-540,18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Пальниковского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сельского поселения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за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2022 год, 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тыс. рублей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0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22809893"/>
              </p:ext>
            </p:extLst>
          </p:nvPr>
        </p:nvGraphicFramePr>
        <p:xfrm>
          <a:off x="526195" y="1661824"/>
          <a:ext cx="8416966" cy="486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</a:t>
            </a:r>
            <a:b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lang="ru-RU" sz="32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Пальниковского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сельского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поселения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за 2022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                                                                                                       тыс. рублей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629055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-4,8%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8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57961400"/>
              </p:ext>
            </p:extLst>
          </p:nvPr>
        </p:nvGraphicFramePr>
        <p:xfrm>
          <a:off x="27192" y="1700808"/>
          <a:ext cx="91440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767331"/>
              </p:ext>
            </p:extLst>
          </p:nvPr>
        </p:nvGraphicFramePr>
        <p:xfrm>
          <a:off x="107504" y="692696"/>
          <a:ext cx="8663041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 rot="10800000" flipV="1">
            <a:off x="2481585" y="3933057"/>
            <a:ext cx="758133" cy="7920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56,9 %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2411760" y="2204864"/>
            <a:ext cx="827963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 21,6 %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5397460" y="5978558"/>
            <a:ext cx="683947" cy="33076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prstClr val="black"/>
                </a:solidFill>
              </a:rPr>
              <a:t>1,2 %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5397460" y="5589240"/>
            <a:ext cx="683947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19,3 %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5397460" y="4077072"/>
            <a:ext cx="683947" cy="72007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55,7 %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5397460" y="2492896"/>
            <a:ext cx="683947" cy="7200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23,8 %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5397460" y="5959961"/>
            <a:ext cx="578567" cy="34935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2481590" y="5978558"/>
            <a:ext cx="683947" cy="33076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prstClr val="black"/>
                </a:solidFill>
              </a:rPr>
              <a:t>1,0 %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450687" y="332656"/>
            <a:ext cx="8242623" cy="26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Структура доходов бюджета </a:t>
            </a:r>
            <a:r>
              <a:rPr lang="ru-RU" sz="24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Пальниковского</a:t>
            </a:r>
            <a:r>
              <a:rPr lang="ru-RU" sz="2400" b="1" kern="0" dirty="0" smtClean="0">
                <a:solidFill>
                  <a:srgbClr val="000000"/>
                </a:solidFill>
                <a:latin typeface="Times New Roman" pitchFamily="18" charset="0"/>
              </a:rPr>
              <a:t> сельского поселения за 2021-2022 гг., тыс. руб.</a:t>
            </a:r>
            <a:endParaRPr lang="ru-RU" sz="2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TextBox 1"/>
          <p:cNvSpPr txBox="1"/>
          <p:nvPr/>
        </p:nvSpPr>
        <p:spPr>
          <a:xfrm rot="10800000" flipV="1">
            <a:off x="2481588" y="5517232"/>
            <a:ext cx="758133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prstClr val="black"/>
                </a:solidFill>
              </a:rPr>
              <a:t>20,5 %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5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16632"/>
            <a:ext cx="867904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Пальниковского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сельского поселения за 2022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812662514"/>
              </p:ext>
            </p:extLst>
          </p:nvPr>
        </p:nvGraphicFramePr>
        <p:xfrm>
          <a:off x="179512" y="967586"/>
          <a:ext cx="8823056" cy="5704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19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64096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altLang="ru-RU" sz="24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Пальниковского</a:t>
            </a: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расходам за 2022 год, тыс. руб.                                                                                                 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95871469"/>
              </p:ext>
            </p:extLst>
          </p:nvPr>
        </p:nvGraphicFramePr>
        <p:xfrm>
          <a:off x="395536" y="1556795"/>
          <a:ext cx="8568953" cy="46332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0684"/>
                <a:gridCol w="1568964"/>
                <a:gridCol w="1568964"/>
                <a:gridCol w="1013791"/>
                <a:gridCol w="796550"/>
              </a:tblGrid>
              <a:tr h="4793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sz="18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3 019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0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2 161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ЖКХ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7 937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7 119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89,7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4 415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4 297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34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</a:t>
                      </a:r>
                      <a:endParaRPr lang="ru-RU" sz="18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17 971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16 482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1 489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</a:t>
                      </a:r>
                      <a:endParaRPr lang="ru-RU" sz="18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70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64928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бюджетн</a:t>
            </a:r>
            <a:r>
              <a:rPr lang="ru-RU" altLang="ru-RU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ых ассигнований по группам видов расходов классификации </a:t>
            </a:r>
            <a:r>
              <a:rPr lang="ru-RU" altLang="ru-RU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бюджета за 2022 г., тыс. руб</a:t>
            </a:r>
            <a:r>
              <a:rPr lang="ru-RU" altLang="ru-RU" sz="1800" b="1" dirty="0" smtClean="0">
                <a:solidFill>
                  <a:schemeClr val="tx1"/>
                </a:solidFill>
                <a:effectLst/>
              </a:rPr>
              <a:t>.</a:t>
            </a:r>
            <a:r>
              <a:rPr lang="ru-RU" altLang="ru-RU" sz="1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1800" dirty="0" smtClean="0">
                <a:solidFill>
                  <a:schemeClr val="tx1"/>
                </a:solidFill>
                <a:effectLst/>
              </a:rPr>
            </a:br>
            <a:endParaRPr lang="ru-RU" altLang="ru-RU" sz="1800" dirty="0" smtClean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29660617"/>
              </p:ext>
            </p:extLst>
          </p:nvPr>
        </p:nvGraphicFramePr>
        <p:xfrm>
          <a:off x="107504" y="1052736"/>
          <a:ext cx="8928991" cy="481899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37080"/>
                <a:gridCol w="4287456"/>
                <a:gridCol w="936104"/>
                <a:gridCol w="881344"/>
                <a:gridCol w="811798"/>
                <a:gridCol w="737998"/>
                <a:gridCol w="737211"/>
              </a:tblGrid>
              <a:tr h="6328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вида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расх-в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КВР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вес,%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Отклонения (+/-)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</a:tr>
              <a:tr h="14345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выплаты персоналу в целях обеспечения выполнения функций государственными (муниципальными) органами, казенными учреждениями, органами управления государственными внебюджетными фондами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1 391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1 321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8,0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70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94,9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4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товаров, работ и услуг для обеспечения государственных (муниципальных) нужд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10 232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9 139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55,5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1 093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89,3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131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и иные выплаты населению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86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0,5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8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91,4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982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1 711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1 633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9,9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78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95,5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716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субсидий бюджетным, автономным учреждениям и иным некоммерческим организациям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4 416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4 297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26,1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119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97,3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77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бюджетные ассигнования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18000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127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121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Times New Roman"/>
                        </a:rPr>
                        <a:t>4,6</a:t>
                      </a:r>
                      <a:endParaRPr lang="ru-RU" sz="16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2765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4" marR="9524" marT="9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17 971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16 482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1 489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effectLst/>
                          <a:latin typeface="Times New Roman"/>
                        </a:rPr>
                        <a:t>91,7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3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3875" cy="4286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муниципальных программ в 2022 году</a:t>
            </a:r>
            <a:br>
              <a:rPr lang="ru-RU" alt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тыс. руб.</a:t>
            </a:r>
          </a:p>
        </p:txBody>
      </p:sp>
      <p:graphicFrame>
        <p:nvGraphicFramePr>
          <p:cNvPr id="469544" name="Group 5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652838"/>
              </p:ext>
            </p:extLst>
          </p:nvPr>
        </p:nvGraphicFramePr>
        <p:xfrm>
          <a:off x="107504" y="1196751"/>
          <a:ext cx="8784208" cy="5256584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040560"/>
                <a:gridCol w="1368152"/>
                <a:gridCol w="1296144"/>
                <a:gridCol w="1079352"/>
              </a:tblGrid>
              <a:tr h="1081719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освоения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marT="45713" marB="45713" anchor="ctr" horzOverflow="overflow"/>
                </a:tc>
              </a:tr>
              <a:tr h="7095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сферы культуры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4 415,4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4 296,8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97,3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214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качественным жильем и услугами жилищно-коммунального хозяйства населения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smtClean="0">
                          <a:effectLst/>
                          <a:latin typeface="Times New Roman"/>
                        </a:rPr>
                        <a:t>3 928,1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3 811,3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97,0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214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Развитие дорожного хозяйства и благоустройство сельского поселения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5 042,1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4 355,0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86,4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5948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Совершенствование муниципального управления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2 178,3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1 909,4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87,7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214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Обеспечение безопасности населения и территории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92,2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0,0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  <a:tr h="7062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ИТОГО</a:t>
                      </a:r>
                      <a:endParaRPr lang="ru-RU" sz="1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600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15 656,1</a:t>
                      </a:r>
                      <a:endParaRPr lang="ru-RU" sz="1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14 372,5</a:t>
                      </a:r>
                      <a:endParaRPr lang="ru-RU" sz="1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imes New Roman"/>
                        </a:rPr>
                        <a:t>91,8</a:t>
                      </a:r>
                      <a:endParaRPr lang="ru-RU" sz="1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2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18811"/>
            <a:ext cx="8258175" cy="5429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Расходование средств резервного фонда </a:t>
            </a:r>
            <a:b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году, тыс. руб.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376419" y="254032"/>
            <a:ext cx="83010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0" kern="0" dirty="0"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63127"/>
              </p:ext>
            </p:extLst>
          </p:nvPr>
        </p:nvGraphicFramePr>
        <p:xfrm>
          <a:off x="323528" y="1811801"/>
          <a:ext cx="8568952" cy="3777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8432"/>
                <a:gridCol w="1368152"/>
                <a:gridCol w="1236547"/>
                <a:gridCol w="1116711"/>
                <a:gridCol w="959110"/>
              </a:tblGrid>
              <a:tr h="1737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Наименование, дата и номер правового акта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Выделено на основании правового акта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выполненных работ, услуг, поставки товаров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Кассовые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 ( +,-)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</a:tr>
              <a:tr h="295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</a:tr>
              <a:tr h="14488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Совета депутатов Пальниковского сельского поселения от 20.12.2021 № 45 "О бюджете Пальниковского сельского поселения на 2022 год и на плановый период 2023 и 2024 годов"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46,60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</a:tr>
              <a:tr h="29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СРЕДСТВ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7" marR="6367" marT="636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8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10440</TotalTime>
  <Words>483</Words>
  <Application>Microsoft Office PowerPoint</Application>
  <PresentationFormat>Экран (4:3)</PresentationFormat>
  <Paragraphs>212</Paragraphs>
  <Slides>11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Исполнение бюджета Пальниковского сельского поселения  по расходам за 2022 год, тыс. руб.                                                                                                  </vt:lpstr>
      <vt:lpstr>Исполнение бюджетных ассигнований по группам видов расходов классификации расходов бюджета за 2022 г., тыс. руб. </vt:lpstr>
      <vt:lpstr>Реализация муниципальных программ в 2022 году                                                                                                                            тыс. руб.</vt:lpstr>
      <vt:lpstr>Расходование средств резервного фонда  в 2022 году, тыс. руб.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feu17-02</cp:lastModifiedBy>
  <cp:revision>602</cp:revision>
  <cp:lastPrinted>2023-03-20T04:51:27Z</cp:lastPrinted>
  <dcterms:created xsi:type="dcterms:W3CDTF">2018-04-12T10:07:47Z</dcterms:created>
  <dcterms:modified xsi:type="dcterms:W3CDTF">2023-04-28T04:52:02Z</dcterms:modified>
</cp:coreProperties>
</file>